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E1"/>
    <a:srgbClr val="F2DCDB"/>
    <a:srgbClr val="0D09B6"/>
    <a:srgbClr val="F4B183"/>
    <a:srgbClr val="F38D8D"/>
    <a:srgbClr val="254061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 flipV="1">
            <a:off x="1270" y="1158875"/>
            <a:ext cx="12193905" cy="14605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159240" y="365125"/>
            <a:ext cx="2194560" cy="742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4.xml"/><Relationship Id="rId7" Type="http://schemas.openxmlformats.org/officeDocument/2006/relationships/image" Target="../media/image15.wmf"/><Relationship Id="rId6" Type="http://schemas.openxmlformats.org/officeDocument/2006/relationships/oleObject" Target="../embeddings/oleObject5.bin"/><Relationship Id="rId5" Type="http://schemas.openxmlformats.org/officeDocument/2006/relationships/tags" Target="../tags/tag3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2" Type="http://schemas.openxmlformats.org/officeDocument/2006/relationships/tags" Target="../tags/tag2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1750695"/>
            <a:ext cx="12193270" cy="135001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Robust Ellipsoid-specific Fitting via 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Expectation Maximization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29325" y="4088985"/>
            <a:ext cx="6333493" cy="840756"/>
          </a:xfrm>
        </p:spPr>
        <p:txBody>
          <a:bodyPr>
            <a:normAutofit lnSpcReduction="20000"/>
          </a:bodyPr>
          <a:p>
            <a:r>
              <a:rPr lang="en-US" dirty="0">
                <a:solidFill>
                  <a:srgbClr val="254061"/>
                </a:solidFill>
              </a:rPr>
              <a:t>Mingyang Zhao</a:t>
            </a:r>
            <a:r>
              <a:rPr lang="en-US" baseline="30000" dirty="0">
                <a:solidFill>
                  <a:srgbClr val="254061"/>
                </a:solidFill>
              </a:rPr>
              <a:t>1,2</a:t>
            </a:r>
            <a:r>
              <a:rPr lang="en-US" dirty="0">
                <a:solidFill>
                  <a:srgbClr val="254061"/>
                </a:solidFill>
              </a:rPr>
              <a:t>  Xiaohong Jia</a:t>
            </a:r>
            <a:r>
              <a:rPr lang="en-US" baseline="30000" dirty="0">
                <a:solidFill>
                  <a:srgbClr val="254061"/>
                </a:solidFill>
              </a:rPr>
              <a:t>3</a:t>
            </a:r>
            <a:r>
              <a:rPr lang="en-US" dirty="0">
                <a:solidFill>
                  <a:srgbClr val="254061"/>
                </a:solidFill>
              </a:rPr>
              <a:t>  Lei Ma</a:t>
            </a:r>
            <a:r>
              <a:rPr lang="en-US" baseline="30000" dirty="0">
                <a:solidFill>
                  <a:srgbClr val="254061"/>
                </a:solidFill>
              </a:rPr>
              <a:t>1,4</a:t>
            </a:r>
            <a:endParaRPr lang="en-US" dirty="0">
              <a:solidFill>
                <a:srgbClr val="254061"/>
              </a:solidFill>
            </a:endParaRPr>
          </a:p>
          <a:p>
            <a:r>
              <a:rPr lang="en-US" dirty="0">
                <a:solidFill>
                  <a:srgbClr val="254061"/>
                </a:solidFill>
              </a:rPr>
              <a:t>Xinling Qiu</a:t>
            </a:r>
            <a:r>
              <a:rPr lang="en-US" baseline="30000" dirty="0">
                <a:solidFill>
                  <a:srgbClr val="254061"/>
                </a:solidFill>
              </a:rPr>
              <a:t>5</a:t>
            </a:r>
            <a:r>
              <a:rPr lang="en-US" dirty="0">
                <a:solidFill>
                  <a:srgbClr val="254061"/>
                </a:solidFill>
              </a:rPr>
              <a:t>  Xin Jiang</a:t>
            </a:r>
            <a:r>
              <a:rPr lang="en-US" baseline="30000" dirty="0">
                <a:solidFill>
                  <a:srgbClr val="254061"/>
                </a:solidFill>
              </a:rPr>
              <a:t>6</a:t>
            </a:r>
            <a:r>
              <a:rPr lang="en-US" dirty="0">
                <a:solidFill>
                  <a:srgbClr val="254061"/>
                </a:solidFill>
              </a:rPr>
              <a:t>  Dong-Ming Yan</a:t>
            </a:r>
            <a:r>
              <a:rPr lang="en-US" baseline="30000" dirty="0">
                <a:solidFill>
                  <a:srgbClr val="254061"/>
                </a:solidFill>
              </a:rPr>
              <a:t>2</a:t>
            </a:r>
            <a:endParaRPr lang="en-US" baseline="30000" dirty="0">
              <a:solidFill>
                <a:srgbClr val="25406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5683250"/>
            <a:ext cx="2266950" cy="341630"/>
          </a:xfrm>
          <a:prstGeom prst="rect">
            <a:avLst/>
          </a:prstGeom>
        </p:spPr>
      </p:pic>
      <p:pic>
        <p:nvPicPr>
          <p:cNvPr id="17" name="Picture 2" descr="中国科学院自动化研究所机构知识库(CASIA OpenIR): 检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31" y="5563574"/>
            <a:ext cx="1648918" cy="57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90" y="5522595"/>
            <a:ext cx="1049020" cy="662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30" y="5579745"/>
            <a:ext cx="1583690" cy="467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235" y="5579745"/>
            <a:ext cx="1950720" cy="54673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10923016" y="5361051"/>
            <a:ext cx="900000" cy="9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Our Method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Accelerate EM convergence by the vector epsilon algorithm </a:t>
            </a:r>
            <a:endParaRPr lang="en-US" altLang="zh-CN" sz="2300" b="1" dirty="0" smtClean="0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9840" y="3266440"/>
            <a:ext cx="7655560" cy="1753235"/>
          </a:xfrm>
          <a:prstGeom prst="rect">
            <a:avLst/>
          </a:prstGeom>
          <a:solidFill>
            <a:srgbClr val="DDD9C3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Theorem[1]</a:t>
            </a:r>
            <a:r>
              <a:rPr lang="zh-CN" altLang="en-US"/>
              <a:t>：</a:t>
            </a:r>
            <a:r>
              <a:rPr lang="en-US" altLang="zh-CN"/>
              <a:t>Suppose</a:t>
            </a:r>
            <a:r>
              <a:rPr lang="zh-CN" altLang="en-US"/>
              <a:t>              </a:t>
            </a:r>
            <a:r>
              <a:rPr lang="en-US" altLang="zh-CN"/>
              <a:t>is the original sequence of EM,                is the new sequence generated by the vector epsilon EM, then 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61548" y="3330258"/>
          <a:ext cx="680085" cy="29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" r:id="rId1" imgW="533400" imgH="228600" progId="Equation.KSEE3">
                  <p:embed/>
                </p:oleObj>
              </mc:Choice>
              <mc:Fallback>
                <p:oleObj name="" r:id="rId1" imgW="533400" imgH="228600" progId="Equation.KSEE3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61548" y="3330258"/>
                        <a:ext cx="680085" cy="29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399145" y="3282950"/>
          <a:ext cx="650240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" r:id="rId3" imgW="533400" imgH="316865" progId="Equation.KSEE3">
                  <p:embed/>
                </p:oleObj>
              </mc:Choice>
              <mc:Fallback>
                <p:oleObj name="" r:id="rId3" imgW="533400" imgH="316865" progId="Equation.KSEE3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9145" y="3282950"/>
                        <a:ext cx="650240" cy="38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54955" y="3965575"/>
          <a:ext cx="2005965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" r:id="rId5" imgW="1346200" imgH="584200" progId="Equation.KSEE3">
                  <p:embed/>
                </p:oleObj>
              </mc:Choice>
              <mc:Fallback>
                <p:oleObj name="" r:id="rId5" imgW="1346200" imgH="584200" progId="Equation.KSEE3">
                  <p:embed/>
                  <p:pic>
                    <p:nvPicPr>
                      <p:cNvPr id="0" name="图片 92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4955" y="3965575"/>
                        <a:ext cx="2005965" cy="87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74015" y="5880100"/>
            <a:ext cx="1163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Mingfeng Wang, Masahiro Kuroda, Michio Sakakihara, and Zhi Geng. Acceleration of the em algorithm using the vector epsilon algorithm. Computational Statistics, 23 (3):469–486, 2008.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836545"/>
            <a:ext cx="12193270" cy="135001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Experimental Evaluation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EM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Acceleration </a:t>
            </a:r>
            <a:endParaRPr lang="en-US" altLang="zh-CN" dirty="0">
              <a:solidFill>
                <a:srgbClr val="F38D8D"/>
              </a:solidFill>
            </a:endParaRPr>
          </a:p>
        </p:txBody>
      </p:sp>
      <p:pic>
        <p:nvPicPr>
          <p:cNvPr id="8" name="图片 7" descr="UM$YY4AQ`RO1[CTS83%X0`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2505" y="1584325"/>
            <a:ext cx="5583555" cy="4218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7300" y="2075815"/>
            <a:ext cx="949325" cy="30670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FFFF00"/>
                </a:solidFill>
              </a:rPr>
              <a:t>200 points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41945" y="2075815"/>
            <a:ext cx="949325" cy="30670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FFFF00"/>
                </a:solidFill>
              </a:rPr>
              <a:t>500 points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7300" y="4187190"/>
            <a:ext cx="949325" cy="30670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FFFF00"/>
                </a:solidFill>
              </a:rPr>
              <a:t>800 points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41945" y="4187190"/>
            <a:ext cx="1037590" cy="30670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FFFF00"/>
                </a:solidFill>
              </a:rPr>
              <a:t>1000 points</a:t>
            </a:r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EM is much faster for m</a:t>
            </a:r>
            <a:r>
              <a:rPr lang="en-US" altLang="zh-CN" sz="2800" dirty="0">
                <a:solidFill>
                  <a:srgbClr val="FFFF00"/>
                </a:solidFill>
              </a:rPr>
              <a:t>ore fitting points or with higher accuracy requirement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robust </a:t>
            </a:r>
            <a:r>
              <a:rPr lang="en-US" altLang="zh-CN" dirty="0">
                <a:solidFill>
                  <a:srgbClr val="F38D8D"/>
                </a:solidFill>
              </a:rPr>
              <a:t>against noise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Our method</a:t>
            </a:r>
            <a:r>
              <a:rPr lang="en-US" altLang="zh-CN" sz="2800" dirty="0">
                <a:solidFill>
                  <a:srgbClr val="FFFF00"/>
                </a:solidFill>
              </a:rPr>
              <a:t> is more robust against noise 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5770" y="2393950"/>
            <a:ext cx="3983990" cy="2208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" y="1752600"/>
            <a:ext cx="7040245" cy="32492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robust </a:t>
            </a:r>
            <a:r>
              <a:rPr lang="en-US" altLang="zh-CN" dirty="0">
                <a:solidFill>
                  <a:srgbClr val="F38D8D"/>
                </a:solidFill>
              </a:rPr>
              <a:t>against Outliers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Our method</a:t>
            </a:r>
            <a:r>
              <a:rPr lang="en-US" altLang="zh-CN" sz="2800" dirty="0">
                <a:solidFill>
                  <a:srgbClr val="FFFF00"/>
                </a:solidFill>
              </a:rPr>
              <a:t> is more robust against outliers 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779905"/>
            <a:ext cx="8554720" cy="30549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540" y="1648460"/>
            <a:ext cx="2176145" cy="1689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540" y="3338195"/>
            <a:ext cx="2178992" cy="168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robust </a:t>
            </a:r>
            <a:r>
              <a:rPr lang="en-US" altLang="zh-CN" dirty="0">
                <a:solidFill>
                  <a:srgbClr val="F38D8D"/>
                </a:solidFill>
              </a:rPr>
              <a:t>against axis ratio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Our method</a:t>
            </a:r>
            <a:r>
              <a:rPr lang="en-US" altLang="zh-CN" sz="2800" dirty="0">
                <a:solidFill>
                  <a:srgbClr val="FFFF00"/>
                </a:solidFill>
              </a:rPr>
              <a:t> is more robust against elongated ellipsoids 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2389505"/>
            <a:ext cx="8794115" cy="1950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830" y="1734185"/>
            <a:ext cx="2350770" cy="1788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85" y="3641090"/>
            <a:ext cx="2317048" cy="178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Application for Point clouds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</a:rPr>
              <a:t>Application of o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ur method</a:t>
            </a:r>
            <a:r>
              <a:rPr lang="en-US" altLang="zh-CN" sz="2800" dirty="0">
                <a:solidFill>
                  <a:srgbClr val="FFFF00"/>
                </a:solidFill>
              </a:rPr>
              <a:t> for real-world point clouds 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1419860"/>
            <a:ext cx="10979150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Application 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</a:rPr>
              <a:t>Application of o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ur method</a:t>
            </a:r>
            <a:r>
              <a:rPr lang="en-US" altLang="zh-CN" sz="2800" dirty="0">
                <a:solidFill>
                  <a:srgbClr val="FFFF00"/>
                </a:solidFill>
              </a:rPr>
              <a:t> for medical data and magnetometer calibration 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2233930"/>
            <a:ext cx="4808855" cy="2193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880" y="2372360"/>
            <a:ext cx="6745605" cy="25038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Experiments—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Application 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946775"/>
            <a:ext cx="12192000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</a:rPr>
              <a:t>Application of o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ur method</a:t>
            </a:r>
            <a:r>
              <a:rPr lang="en-US" altLang="zh-CN" sz="2800" dirty="0">
                <a:solidFill>
                  <a:srgbClr val="FFFF00"/>
                </a:solidFill>
              </a:rPr>
              <a:t> for shape approximation 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755" y="1386840"/>
            <a:ext cx="9742805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4342130"/>
            <a:ext cx="12192000" cy="1383665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rgbClr val="0000E1"/>
                </a:solidFill>
                <a:sym typeface="+mn-ea"/>
              </a:rPr>
              <a:t>Thank the anonymous reviewers for their valuable comments</a:t>
            </a:r>
            <a:endParaRPr lang="en-US" altLang="zh-CN" sz="2800" dirty="0">
              <a:solidFill>
                <a:srgbClr val="0000E1"/>
              </a:solidFill>
              <a:sym typeface="+mn-ea"/>
            </a:endParaRPr>
          </a:p>
          <a:p>
            <a:pPr algn="ctr"/>
            <a:r>
              <a:rPr lang="en-US" altLang="zh-CN" sz="2800" dirty="0">
                <a:solidFill>
                  <a:srgbClr val="0000E1"/>
                </a:solidFill>
                <a:sym typeface="+mn-ea"/>
              </a:rPr>
              <a:t>Paper link: https://arxiv.org/abs/2110.13337</a:t>
            </a:r>
            <a:endParaRPr lang="en-US" altLang="zh-CN" sz="2800" dirty="0">
              <a:solidFill>
                <a:srgbClr val="0000E1"/>
              </a:solidFill>
              <a:sym typeface="+mn-ea"/>
            </a:endParaRPr>
          </a:p>
          <a:p>
            <a:pPr algn="ctr"/>
            <a:r>
              <a:rPr lang="en-US" altLang="zh-CN" sz="2800">
                <a:solidFill>
                  <a:srgbClr val="0000E1"/>
                </a:solidFill>
              </a:rPr>
              <a:t>Code: https://zikai1.github.io/EllipsoidFit.</a:t>
            </a:r>
            <a:endParaRPr lang="en-US" altLang="zh-CN" sz="2800">
              <a:solidFill>
                <a:srgbClr val="0000E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9560" y="1614170"/>
            <a:ext cx="9163050" cy="17532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p>
            <a:pPr algn="ctr"/>
            <a:r>
              <a:rPr lang="en-US" altLang="zh-CN" sz="54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for your attention!</a:t>
            </a:r>
            <a:endParaRPr lang="zh-CN" alt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Applications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40" y="2369185"/>
            <a:ext cx="8302625" cy="2337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45" y="2397760"/>
            <a:ext cx="2649220" cy="22802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72913" y="4879404"/>
            <a:ext cx="24160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1600" b="0" dirty="0">
                <a:solidFill>
                  <a:schemeClr val="tx1"/>
                </a:solidFill>
                <a:sym typeface="+mn-ea"/>
              </a:rPr>
              <a:t>[</a:t>
            </a:r>
            <a:r>
              <a:rPr lang="en-US" altLang="zh-CN" sz="1600" b="0" dirty="0">
                <a:solidFill>
                  <a:schemeClr val="tx1"/>
                </a:solidFill>
                <a:sym typeface="+mn-ea"/>
              </a:rPr>
              <a:t>Lu et al. 2007]</a:t>
            </a:r>
            <a:endParaRPr lang="zh-CN" altLang="en-US" sz="16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28203" y="4879404"/>
            <a:ext cx="24160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1600" b="0" dirty="0">
                <a:solidFill>
                  <a:schemeClr val="tx1"/>
                </a:solidFill>
                <a:sym typeface="+mn-ea"/>
              </a:rPr>
              <a:t>[Choi et al. 2009]</a:t>
            </a:r>
            <a:endParaRPr lang="zh-CN" altLang="en-US" sz="16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88878" y="4878134"/>
            <a:ext cx="24160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1600" b="0" dirty="0">
                <a:solidFill>
                  <a:schemeClr val="tx1"/>
                </a:solidFill>
                <a:sym typeface="+mn-ea"/>
              </a:rPr>
              <a:t>[Choi et al. 2009]</a:t>
            </a:r>
            <a:endParaRPr lang="zh-CN" altLang="en-US" sz="16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973" y="4879404"/>
            <a:ext cx="24160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1600" b="0" dirty="0">
                <a:solidFill>
                  <a:schemeClr val="tx1"/>
                </a:solidFill>
                <a:sym typeface="+mn-ea"/>
              </a:rPr>
              <a:t>[Chi et al. 2018]</a:t>
            </a:r>
            <a:endParaRPr lang="zh-CN" altLang="en-US" sz="1600" b="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185535" y="2788920"/>
            <a:ext cx="5073650" cy="329628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20460" y="2929890"/>
            <a:ext cx="3654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2000" b="1" cap="all" dirty="0">
                <a:solidFill>
                  <a:srgbClr val="F38D8D"/>
                </a:solidFill>
                <a:latin typeface="+mj-lt"/>
                <a:ea typeface="+mj-ea"/>
                <a:cs typeface="+mj-cs"/>
              </a:rPr>
              <a:t>Quadrics</a:t>
            </a:r>
            <a:endParaRPr lang="en-US" altLang="zh-CN" sz="2000" b="1" cap="all" dirty="0">
              <a:solidFill>
                <a:srgbClr val="F38D8D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06590" y="5314315"/>
          <a:ext cx="3296285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854200" imgH="228600" progId="Equation.KSEE3">
                  <p:embed/>
                </p:oleObj>
              </mc:Choice>
              <mc:Fallback>
                <p:oleObj name="" r:id="rId1" imgW="1854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06590" y="5314315"/>
                        <a:ext cx="3296285" cy="40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713855" y="4638675"/>
          <a:ext cx="429006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2413000" imgH="228600" progId="Equation.KSEE3">
                  <p:embed/>
                </p:oleObj>
              </mc:Choice>
              <mc:Fallback>
                <p:oleObj name="" r:id="rId3" imgW="2413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3855" y="4638675"/>
                        <a:ext cx="4290060" cy="40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220460" y="3597275"/>
          <a:ext cx="5038725" cy="772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984500" imgH="457200" progId="Equation.KSEE3">
                  <p:embed/>
                </p:oleObj>
              </mc:Choice>
              <mc:Fallback>
                <p:oleObj name="" r:id="rId5" imgW="29845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0460" y="3597275"/>
                        <a:ext cx="5038725" cy="772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269365" y="2800350"/>
            <a:ext cx="3343910" cy="329692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%FA174WBAQOEWQI@H]B5F$Q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965" y="3036570"/>
            <a:ext cx="2809240" cy="260604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Our objective:   Recognize the ellipsoid from noisy or outliers-contaminated data points </a:t>
            </a:r>
            <a:endParaRPr lang="zh-CN" altLang="en-US" sz="2300" b="1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Traditional Methods</a:t>
            </a:r>
            <a:r>
              <a:rPr lang="zh-CN" altLang="en-US" dirty="0"/>
              <a:t> 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585" y="2065020"/>
            <a:ext cx="3236400" cy="3744595"/>
          </a:xfrm>
          <a:prstGeom prst="rect">
            <a:avLst/>
          </a:prstGeom>
          <a:solidFill>
            <a:srgbClr val="F2DCDB"/>
          </a:solidFill>
          <a:ln w="25400" cap="flat" cmpd="sng" algn="ctr">
            <a:solidFill>
              <a:srgbClr val="F2DCDB"/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798320" y="2065020"/>
            <a:ext cx="26498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</a:rPr>
              <a:t>Algebra</a:t>
            </a:r>
            <a:r>
              <a:rPr lang="zh-CN" altLang="en-US" b="1" dirty="0"/>
              <a:t> </a:t>
            </a:r>
            <a:r>
              <a:rPr lang="zh-CN" altLang="en-US" dirty="0"/>
              <a:t>                                    </a:t>
            </a:r>
            <a:r>
              <a:rPr lang="en-US" altLang="zh-CN" sz="2800" dirty="0"/>
              <a:t> </a:t>
            </a:r>
            <a:r>
              <a:rPr lang="en-US" altLang="zh-CN" dirty="0"/>
              <a:t>                           </a:t>
            </a:r>
            <a:endParaRPr lang="zh-CN" altLang="en-US" sz="2800" b="1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74976" y="2829923"/>
            <a:ext cx="2880320" cy="460375"/>
          </a:xfrm>
          <a:prstGeom prst="rect">
            <a:avLst/>
          </a:prstGeom>
          <a:solidFill>
            <a:srgbClr val="C6DCDB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489343" y="2823161"/>
          <a:ext cx="1251585" cy="49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3" imgW="1091565" imgH="457200" progId="Equation.KSEE3">
                  <p:embed/>
                </p:oleObj>
              </mc:Choice>
              <mc:Fallback>
                <p:oleObj name="" r:id="rId3" imgW="1091565" imgH="457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9343" y="2823161"/>
                        <a:ext cx="1251585" cy="49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675765" y="3935730"/>
            <a:ext cx="2879725" cy="460375"/>
          </a:xfrm>
          <a:prstGeom prst="rect">
            <a:avLst/>
          </a:prstGeom>
          <a:solidFill>
            <a:srgbClr val="C6DCDB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00FF"/>
                </a:solidFill>
              </a:rPr>
              <a:t>Easy to solve</a:t>
            </a:r>
            <a:r>
              <a:rPr lang="zh-CN" altLang="en-US" sz="1400" dirty="0" smtClean="0"/>
              <a:t>    </a:t>
            </a:r>
            <a:endParaRPr lang="zh-CN" altLang="en-US" sz="1400" b="1" dirty="0">
              <a:solidFill>
                <a:srgbClr val="0000FF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05585" y="5047615"/>
            <a:ext cx="3236595" cy="460375"/>
          </a:xfrm>
          <a:prstGeom prst="rect">
            <a:avLst/>
          </a:prstGeom>
          <a:solidFill>
            <a:srgbClr val="C6DCDB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      Sensitive to outliers</a:t>
            </a:r>
            <a:r>
              <a:rPr lang="zh-CN" altLang="en-US" sz="2400" dirty="0"/>
              <a:t>    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65158" y="2064703"/>
            <a:ext cx="3237230" cy="3744595"/>
          </a:xfrm>
          <a:prstGeom prst="rect">
            <a:avLst/>
          </a:prstGeom>
          <a:solidFill>
            <a:srgbClr val="DDD9C3"/>
          </a:solidFill>
          <a:ln w="25400" cap="flat" cmpd="sng" algn="ctr">
            <a:solidFill>
              <a:srgbClr val="DDD9C3"/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41235" y="2799637"/>
            <a:ext cx="2967989" cy="460375"/>
          </a:xfrm>
          <a:prstGeom prst="rect">
            <a:avLst/>
          </a:prstGeom>
          <a:solidFill>
            <a:srgbClr val="C6DCDB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p>
            <a:pPr algn="ctr"/>
            <a:endParaRPr lang="zh-CN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35" name="对象 3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24847" y="2799581"/>
          <a:ext cx="917575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" r:id="rId6" imgW="800100" imgH="431800" progId="Equation.KSEE3">
                  <p:embed/>
                </p:oleObj>
              </mc:Choice>
              <mc:Fallback>
                <p:oleObj name="" r:id="rId6" imgW="8001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24847" y="2799581"/>
                        <a:ext cx="917575" cy="46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341235" y="3925897"/>
            <a:ext cx="2967990" cy="460375"/>
          </a:xfrm>
          <a:prstGeom prst="rect">
            <a:avLst/>
          </a:prstGeom>
          <a:solidFill>
            <a:srgbClr val="C6DCDB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 dirty="0" smtClean="0">
                <a:solidFill>
                  <a:srgbClr val="0000FF"/>
                </a:solidFill>
              </a:rPr>
              <a:t>More accurate</a:t>
            </a:r>
            <a:endParaRPr lang="zh-CN" altLang="en-US" sz="1400" b="1" dirty="0">
              <a:solidFill>
                <a:srgbClr val="0000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64705" y="5047615"/>
            <a:ext cx="3238500" cy="460375"/>
          </a:xfrm>
          <a:prstGeom prst="rect">
            <a:avLst/>
          </a:prstGeom>
          <a:solidFill>
            <a:srgbClr val="C6DCDB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       Sensitive to outliers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42835" y="2100580"/>
            <a:ext cx="2649855" cy="521970"/>
          </a:xfrm>
          <a:prstGeom prst="rect">
            <a:avLst/>
          </a:prstGeom>
          <a:noFill/>
          <a:ln>
            <a:solidFill>
              <a:srgbClr val="DDD9C3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rgbClr val="0000FF"/>
                </a:solidFill>
              </a:rPr>
              <a:t>Geometry</a:t>
            </a:r>
            <a:r>
              <a:rPr lang="zh-CN" altLang="en-US" b="1" dirty="0"/>
              <a:t> </a:t>
            </a:r>
            <a:r>
              <a:rPr lang="zh-CN" altLang="en-US" dirty="0"/>
              <a:t>                                    </a:t>
            </a:r>
            <a:r>
              <a:rPr lang="en-US" altLang="zh-CN" sz="2800" dirty="0"/>
              <a:t> </a:t>
            </a:r>
            <a:r>
              <a:rPr lang="en-US" altLang="zh-CN" dirty="0"/>
              <a:t>                           </a:t>
            </a:r>
            <a:endParaRPr lang="zh-CN" altLang="en-US" sz="2800" b="1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5580003" y="3869691"/>
            <a:ext cx="6715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solidFill>
                  <a:srgbClr val="0000FF"/>
                </a:solidFill>
              </a:rPr>
              <a:t>VS</a:t>
            </a:r>
            <a:r>
              <a:rPr lang="en-US" altLang="zh-CN" sz="3200" b="1" dirty="0">
                <a:solidFill>
                  <a:srgbClr val="0000FF"/>
                </a:solidFill>
              </a:rPr>
              <a:t>.</a:t>
            </a:r>
            <a:endParaRPr lang="en-US" altLang="zh-CN" sz="3200" b="1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320" y="3985260"/>
            <a:ext cx="367665" cy="367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2835" y="3970020"/>
            <a:ext cx="367665" cy="367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285990" y="5101590"/>
            <a:ext cx="36449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621155" y="5101590"/>
            <a:ext cx="36449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1141095" y="2891155"/>
            <a:ext cx="4473575" cy="267652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Our Method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390" y="2940050"/>
            <a:ext cx="3896995" cy="901700"/>
          </a:xfrm>
          <a:prstGeom prst="rect">
            <a:avLst/>
          </a:prstGeom>
        </p:spPr>
      </p:pic>
      <p:pic>
        <p:nvPicPr>
          <p:cNvPr id="2" name="图片 1" descr="K4ZB[81YHX8T[{EPNI6L1V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65" y="4107180"/>
            <a:ext cx="4006215" cy="514985"/>
          </a:xfrm>
          <a:prstGeom prst="rect">
            <a:avLst/>
          </a:prstGeom>
        </p:spPr>
      </p:pic>
      <p:pic>
        <p:nvPicPr>
          <p:cNvPr id="5" name="图片 4" descr="LD7TUK23%0SE463L10@D%B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65" y="4887595"/>
            <a:ext cx="2468880" cy="530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Relative-density-based outlier score——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RDOS</a:t>
            </a:r>
            <a:endParaRPr lang="en-US" altLang="zh-CN" sz="2300" b="1" dirty="0" smtClean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17715" y="2891790"/>
            <a:ext cx="4169410" cy="2675890"/>
          </a:xfrm>
          <a:prstGeom prst="rect">
            <a:avLst/>
          </a:prstGeom>
          <a:solidFill>
            <a:schemeClr val="bg1"/>
          </a:solidFill>
          <a:ln w="19050">
            <a:solidFill>
              <a:srgbClr val="F38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AUM6QL0EC6%F{QU1Q9@Z}{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070" y="4539615"/>
            <a:ext cx="1489710" cy="247015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8833485" y="4572635"/>
            <a:ext cx="318135" cy="148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50705" y="4364990"/>
            <a:ext cx="1771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6"/>
                </a:solidFill>
              </a:rPr>
              <a:t>is maybe an outlier</a:t>
            </a:r>
            <a:r>
              <a:rPr lang="en-US" altLang="zh-CN" sz="2400" b="1"/>
              <a:t> </a:t>
            </a:r>
            <a:endParaRPr lang="en-US" altLang="zh-CN" sz="2400" b="1"/>
          </a:p>
        </p:txBody>
      </p:sp>
      <p:pic>
        <p:nvPicPr>
          <p:cNvPr id="33" name="图片 32" descr="TTROG156~SX4IJGYSXGCSS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325" y="4552950"/>
            <a:ext cx="247015" cy="187325"/>
          </a:xfrm>
          <a:prstGeom prst="rect">
            <a:avLst/>
          </a:prstGeom>
        </p:spPr>
      </p:pic>
      <p:sp>
        <p:nvSpPr>
          <p:cNvPr id="36" name="右大括号 35"/>
          <p:cNvSpPr/>
          <p:nvPr/>
        </p:nvSpPr>
        <p:spPr>
          <a:xfrm>
            <a:off x="9456420" y="3406140"/>
            <a:ext cx="213360" cy="3822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 descr="TTROG156~SX4IJGYSXGCSS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560" y="3536315"/>
            <a:ext cx="229235" cy="17399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956165" y="3469640"/>
            <a:ext cx="1413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00B0F0"/>
                </a:solidFill>
              </a:rPr>
              <a:t>is not an outlier</a:t>
            </a:r>
            <a:endParaRPr lang="en-US" altLang="zh-CN" sz="1400" b="1">
              <a:solidFill>
                <a:srgbClr val="00B0F0"/>
              </a:solidFill>
            </a:endParaRPr>
          </a:p>
        </p:txBody>
      </p:sp>
      <p:pic>
        <p:nvPicPr>
          <p:cNvPr id="39" name="图片 38" descr="P(8KQJL[KZ)I}$8UD~N6Q)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425" y="3243580"/>
            <a:ext cx="2245995" cy="293370"/>
          </a:xfrm>
          <a:prstGeom prst="rect">
            <a:avLst/>
          </a:prstGeom>
        </p:spPr>
      </p:pic>
      <p:pic>
        <p:nvPicPr>
          <p:cNvPr id="40" name="图片 39" descr="JL7TO7EUMBZBM7)P7HD]@D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2840" y="3679190"/>
            <a:ext cx="1428750" cy="250190"/>
          </a:xfrm>
          <a:prstGeom prst="rect">
            <a:avLst/>
          </a:prstGeom>
        </p:spPr>
      </p:pic>
      <p:sp>
        <p:nvSpPr>
          <p:cNvPr id="41" name="右箭头 40"/>
          <p:cNvSpPr/>
          <p:nvPr/>
        </p:nvSpPr>
        <p:spPr>
          <a:xfrm>
            <a:off x="6066155" y="3991610"/>
            <a:ext cx="672465" cy="548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Our Method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86585" y="2760345"/>
            <a:ext cx="8712835" cy="284670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PM@B5{NC`}65HOP0N}@IA}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5130" y="3428365"/>
            <a:ext cx="1868805" cy="759460"/>
          </a:xfrm>
          <a:prstGeom prst="rect">
            <a:avLst/>
          </a:prstGeom>
        </p:spPr>
      </p:pic>
      <p:pic>
        <p:nvPicPr>
          <p:cNvPr id="13" name="图片 12" descr="~[HD@BV6J(HIWWZ{YWKIY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05" y="5029200"/>
            <a:ext cx="948055" cy="370205"/>
          </a:xfrm>
          <a:prstGeom prst="rect">
            <a:avLst/>
          </a:prstGeom>
        </p:spPr>
      </p:pic>
      <p:pic>
        <p:nvPicPr>
          <p:cNvPr id="14" name="图片 13" descr="LQ8QKWYFCIQRW}3U{(TM%U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5048885"/>
            <a:ext cx="1129665" cy="331470"/>
          </a:xfrm>
          <a:prstGeom prst="rect">
            <a:avLst/>
          </a:prstGeom>
        </p:spPr>
      </p:pic>
      <p:pic>
        <p:nvPicPr>
          <p:cNvPr id="5" name="图片 4" descr="图片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5085715"/>
            <a:ext cx="2856230" cy="294640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51100" y="3481070"/>
          <a:ext cx="5229225" cy="65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" r:id="rId5" imgW="1930400" imgH="241300" progId="Equation.KSEE3">
                  <p:embed/>
                </p:oleObj>
              </mc:Choice>
              <mc:Fallback>
                <p:oleObj name="" r:id="rId5" imgW="19304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1100" y="3481070"/>
                        <a:ext cx="5229225" cy="65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Create an unit spherical surface based on RDOS</a:t>
            </a:r>
            <a:endParaRPr lang="en-US" altLang="zh-CN" sz="23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Our Method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Use maximization likelihood for parameter estimation</a:t>
            </a:r>
            <a:endParaRPr lang="en-US" altLang="zh-CN" sz="2300" b="1" dirty="0" smtClean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5260" y="4387215"/>
            <a:ext cx="4225925" cy="953135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Model the sphere by Gaussian</a:t>
            </a:r>
            <a:endParaRPr lang="en-US" altLang="zh-CN" sz="2400" dirty="0">
              <a:solidFill>
                <a:srgbClr val="0000FF"/>
              </a:solidFill>
              <a:sym typeface="+mn-ea"/>
            </a:endParaRPr>
          </a:p>
          <a:p>
            <a:pPr algn="ctr"/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Mixture Models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899785"/>
            <a:ext cx="12191365" cy="52197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</a:rPr>
              <a:t> </a:t>
            </a:r>
            <a:r>
              <a:rPr lang="en-US" altLang="zh-CN" sz="2400" dirty="0">
                <a:solidFill>
                  <a:srgbClr val="FFFF00"/>
                </a:solidFill>
              </a:rPr>
              <a:t>Probability distribution</a:t>
            </a:r>
            <a:r>
              <a:rPr lang="en-US" altLang="zh-CN" sz="2400" dirty="0">
                <a:solidFill>
                  <a:srgbClr val="FFFF00"/>
                </a:solidFill>
              </a:rPr>
              <a:t>+data points——&gt;maximization likelihood estimation</a:t>
            </a:r>
            <a:r>
              <a:rPr lang="zh-CN" altLang="en-US" sz="2400" dirty="0">
                <a:solidFill>
                  <a:srgbClr val="FFFF00"/>
                </a:solidFill>
              </a:rPr>
              <a:t> （</a:t>
            </a:r>
            <a:r>
              <a:rPr lang="en-US" altLang="zh-CN" sz="2400" dirty="0">
                <a:solidFill>
                  <a:srgbClr val="FFFF00"/>
                </a:solidFill>
              </a:rPr>
              <a:t>MLE</a:t>
            </a:r>
            <a:r>
              <a:rPr lang="zh-CN" altLang="en-US" sz="2400" dirty="0">
                <a:solidFill>
                  <a:srgbClr val="FFFF00"/>
                </a:solidFill>
              </a:rPr>
              <a:t>）</a:t>
            </a:r>
            <a:r>
              <a:rPr lang="zh-CN" altLang="en-US" sz="2800" b="1" dirty="0">
                <a:solidFill>
                  <a:srgbClr val="FFFF00"/>
                </a:solidFill>
              </a:rPr>
              <a:t> 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1145" y="4394200"/>
            <a:ext cx="4175760" cy="829945"/>
          </a:xfrm>
          <a:prstGeom prst="rect">
            <a:avLst/>
          </a:prstGeom>
          <a:solidFill>
            <a:srgbClr val="DCE8F2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Model outliers by the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uniform distribution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 rot="5400000">
            <a:off x="5817870" y="5303520"/>
            <a:ext cx="605790" cy="4470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F4B183"/>
            </a:solidFill>
            <a:prstDash val="solid"/>
          </a:ln>
          <a:effectLst/>
        </p:spPr>
        <p:style>
          <a:lnRef idx="2">
            <a:srgbClr val="F79646">
              <a:shade val="50000"/>
            </a:srgbClr>
          </a:lnRef>
          <a:fillRef idx="1">
            <a:srgbClr val="F79646"/>
          </a:fillRef>
          <a:effectRef idx="0">
            <a:srgbClr val="F7964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94705" y="3336290"/>
          <a:ext cx="510540" cy="467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" r:id="rId1" imgW="152400" imgH="139700" progId="Equation.KSEE3">
                  <p:embed/>
                </p:oleObj>
              </mc:Choice>
              <mc:Fallback>
                <p:oleObj name="" r:id="rId1" imgW="152400" imgH="1397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4705" y="3336290"/>
                        <a:ext cx="510540" cy="467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 11"/>
          <p:cNvSpPr/>
          <p:nvPr/>
        </p:nvSpPr>
        <p:spPr>
          <a:xfrm rot="14580000">
            <a:off x="7524115" y="3727450"/>
            <a:ext cx="843280" cy="39052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弧形箭头 14"/>
          <p:cNvSpPr/>
          <p:nvPr/>
        </p:nvSpPr>
        <p:spPr>
          <a:xfrm>
            <a:off x="5567680" y="3782060"/>
            <a:ext cx="1164590" cy="555625"/>
          </a:xfrm>
          <a:prstGeom prst="curvedDownArrow">
            <a:avLst/>
          </a:prstGeom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 rot="17760000">
            <a:off x="2565400" y="3694430"/>
            <a:ext cx="876935" cy="3860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T(94(AD~P7JF5YAZP(6TX@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35" y="2369185"/>
            <a:ext cx="7953375" cy="9620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077210" y="2370455"/>
            <a:ext cx="454025" cy="961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875405" y="2369820"/>
            <a:ext cx="6322060" cy="961390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Our Method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Object: Minimize the negative log likelihood function </a:t>
            </a:r>
            <a:endParaRPr lang="en-US" altLang="zh-CN" sz="2300" b="1" dirty="0" smtClean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58440" y="3109595"/>
            <a:ext cx="6877050" cy="228854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92120" y="3411855"/>
          <a:ext cx="6539865" cy="168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" r:id="rId1" imgW="3454400" imgH="889000" progId="Equation.KSEE3">
                  <p:embed/>
                </p:oleObj>
              </mc:Choice>
              <mc:Fallback>
                <p:oleObj name="" r:id="rId1" imgW="3454400" imgH="889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92120" y="3411855"/>
                        <a:ext cx="6539865" cy="168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6385" y="25527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Our Method —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38D8D"/>
                </a:solidFill>
              </a:rPr>
              <a:t>Ellipsoid Fitting</a:t>
            </a:r>
            <a:endParaRPr lang="en-US" altLang="zh-CN" dirty="0">
              <a:solidFill>
                <a:srgbClr val="F38D8D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" y="1715135"/>
            <a:ext cx="12191365" cy="4451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300" b="1" dirty="0" smtClean="0">
                <a:solidFill>
                  <a:sysClr val="windowText" lastClr="000000"/>
                </a:solidFill>
              </a:rPr>
              <a:t>      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 Solve for parameters by</a:t>
            </a:r>
            <a:r>
              <a:rPr lang="en-US" altLang="zh-CN" sz="2300" b="1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FFFF00"/>
                </a:solidFill>
              </a:rPr>
              <a:t>Expectation Maximization  </a:t>
            </a:r>
            <a:endParaRPr lang="en-US" altLang="zh-CN" sz="2300" b="1" dirty="0" smtClean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70225" y="4259580"/>
            <a:ext cx="6624955" cy="197231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00FF"/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861820" y="3176270"/>
            <a:ext cx="4037965" cy="706755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p>
            <a:r>
              <a:rPr lang="en-US" altLang="zh-CN" sz="2000"/>
              <a:t>Use the </a:t>
            </a:r>
            <a:r>
              <a:rPr lang="en-US" altLang="zh-CN" sz="2000" b="1">
                <a:solidFill>
                  <a:srgbClr val="0000E1"/>
                </a:solidFill>
              </a:rPr>
              <a:t>Bayesian principle</a:t>
            </a:r>
            <a:r>
              <a:rPr lang="en-US" altLang="zh-CN" sz="2000"/>
              <a:t> to update the posterior probability</a:t>
            </a:r>
            <a:endParaRPr lang="en-US" altLang="zh-CN" sz="2000"/>
          </a:p>
        </p:txBody>
      </p:sp>
      <p:sp>
        <p:nvSpPr>
          <p:cNvPr id="2" name="文本框 1"/>
          <p:cNvSpPr txBox="1"/>
          <p:nvPr/>
        </p:nvSpPr>
        <p:spPr>
          <a:xfrm>
            <a:off x="6699250" y="3284220"/>
            <a:ext cx="4161790" cy="460375"/>
          </a:xfrm>
          <a:prstGeom prst="rect">
            <a:avLst/>
          </a:prstGeom>
          <a:solidFill>
            <a:srgbClr val="DCE8F2"/>
          </a:solidFill>
        </p:spPr>
        <p:txBody>
          <a:bodyPr wrap="square" rtlCol="0">
            <a:spAutoFit/>
          </a:bodyPr>
          <a:p>
            <a:r>
              <a:rPr lang="en-US" altLang="zh-CN" sz="2000"/>
              <a:t>Update parameters by minimizing </a:t>
            </a:r>
            <a:r>
              <a:rPr lang="zh-CN" altLang="en-US" sz="2400"/>
              <a:t> </a:t>
            </a:r>
            <a:endParaRPr lang="zh-CN" altLang="en-US" sz="2400"/>
          </a:p>
        </p:txBody>
      </p:sp>
      <p:sp>
        <p:nvSpPr>
          <p:cNvPr id="38" name="左箭头 37"/>
          <p:cNvSpPr/>
          <p:nvPr/>
        </p:nvSpPr>
        <p:spPr>
          <a:xfrm>
            <a:off x="5975350" y="3568700"/>
            <a:ext cx="648335" cy="201930"/>
          </a:xfrm>
          <a:prstGeom prst="lef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3632200" y="2404745"/>
            <a:ext cx="739140" cy="738505"/>
          </a:xfrm>
          <a:prstGeom prst="downArrow">
            <a:avLst/>
          </a:prstGeom>
          <a:solidFill>
            <a:srgbClr val="DCE6F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rgbClr val="0000FF"/>
                </a:solidFill>
              </a:rPr>
              <a:t>E</a:t>
            </a:r>
            <a:r>
              <a:rPr lang="en-US" altLang="zh-CN" b="1">
                <a:solidFill>
                  <a:srgbClr val="0000FF"/>
                </a:solidFill>
              </a:rPr>
              <a:t> </a:t>
            </a:r>
            <a:endParaRPr lang="zh-CN" altLang="en-US" b="1">
              <a:solidFill>
                <a:srgbClr val="0000FF"/>
              </a:solidFill>
            </a:endParaRPr>
          </a:p>
        </p:txBody>
      </p:sp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89600" y="3352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89600" y="3352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 descr="H]IERCAEQ(LBKVA7KT[SJP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10" y="4281170"/>
            <a:ext cx="6484620" cy="192976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02240" y="3391535"/>
          <a:ext cx="551180" cy="35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" r:id="rId4" imgW="316865" imgH="203200" progId="Equation.KSEE3">
                  <p:embed/>
                </p:oleObj>
              </mc:Choice>
              <mc:Fallback>
                <p:oleObj name="" r:id="rId4" imgW="316865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2240" y="3391535"/>
                        <a:ext cx="551180" cy="35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左箭头 12"/>
          <p:cNvSpPr/>
          <p:nvPr/>
        </p:nvSpPr>
        <p:spPr>
          <a:xfrm rot="10800000">
            <a:off x="6014085" y="3328035"/>
            <a:ext cx="648335" cy="201930"/>
          </a:xfrm>
          <a:prstGeom prst="lef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8236585" y="2404745"/>
            <a:ext cx="739140" cy="738505"/>
          </a:xfrm>
          <a:prstGeom prst="downArrow">
            <a:avLst/>
          </a:prstGeom>
          <a:solidFill>
            <a:srgbClr val="DCE6F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rgbClr val="0000FF"/>
                </a:solidFill>
              </a:rPr>
              <a:t>M</a:t>
            </a:r>
            <a:r>
              <a:rPr lang="en-US" altLang="zh-CN" b="1">
                <a:solidFill>
                  <a:srgbClr val="0000FF"/>
                </a:solidFill>
              </a:rPr>
              <a:t> </a:t>
            </a:r>
            <a:endParaRPr lang="zh-CN" altLang="en-US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157799900"/>
</p:tagLst>
</file>

<file path=ppt/tags/tag2.xml><?xml version="1.0" encoding="utf-8"?>
<p:tagLst xmlns:p="http://schemas.openxmlformats.org/presentationml/2006/main">
  <p:tag name="REFSHAPE" val="157801396"/>
</p:tagLst>
</file>

<file path=ppt/tags/tag3.xml><?xml version="1.0" encoding="utf-8"?>
<p:tagLst xmlns:p="http://schemas.openxmlformats.org/presentationml/2006/main">
  <p:tag name="REFSHAPE" val="157798404"/>
</p:tagLst>
</file>

<file path=ppt/tags/tag4.xml><?xml version="1.0" encoding="utf-8"?>
<p:tagLst xmlns:p="http://schemas.openxmlformats.org/presentationml/2006/main">
  <p:tag name="REFSHAPE" val="15779935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演示</Application>
  <PresentationFormat>宽屏</PresentationFormat>
  <Paragraphs>138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明阳</cp:lastModifiedBy>
  <cp:revision>19</cp:revision>
  <dcterms:created xsi:type="dcterms:W3CDTF">2021-10-25T05:36:00Z</dcterms:created>
  <dcterms:modified xsi:type="dcterms:W3CDTF">2021-10-27T09:27:10Z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029127E3279A42689AD80831CE6F993C</vt:lpwstr>
  </property>
  <property fmtid="{D5CDD505-2E9C-101B-9397-08002B2CF9AE}" pid="3" name="KSOProductBuildVer">
    <vt:lpwstr>2052-11.1.0.10938</vt:lpwstr>
  </property>
</Properties>
</file>